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3"/>
  </p:notesMasterIdLst>
  <p:sldIdLst>
    <p:sldId id="257" r:id="rId2"/>
    <p:sldId id="280" r:id="rId3"/>
    <p:sldId id="259" r:id="rId4"/>
    <p:sldId id="269" r:id="rId5"/>
    <p:sldId id="270" r:id="rId6"/>
    <p:sldId id="271" r:id="rId7"/>
    <p:sldId id="277" r:id="rId8"/>
    <p:sldId id="262" r:id="rId9"/>
    <p:sldId id="278" r:id="rId10"/>
    <p:sldId id="279"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8</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8/30/2019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8/30/2019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8/30/2019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8/30/2019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8/30/2019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8/30/2019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J64NYke1E" TargetMode="External"/><Relationship Id="rId2" Type="http://schemas.openxmlformats.org/officeDocument/2006/relationships/hyperlink" Target="https://www.youtube.com/watch?v=b7orLTpm6tk"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smtClean="0">
                <a:ln w="9525">
                  <a:solidFill>
                    <a:schemeClr val="bg1"/>
                  </a:solidFill>
                  <a:prstDash val="solid"/>
                </a:ln>
                <a:effectLst>
                  <a:outerShdw blurRad="12700" dist="38100" dir="2700000" algn="tl" rotWithShape="0">
                    <a:schemeClr val="bg1">
                      <a:lumMod val="50000"/>
                    </a:schemeClr>
                  </a:outerShdw>
                </a:effectLst>
              </a:rPr>
              <a:t>CEPS Engineering Organization</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a:p>
            <a:r>
              <a:rPr lang="en-US" sz="2400" b="1" cap="none" dirty="0" smtClean="0">
                <a:ln w="9525">
                  <a:solidFill>
                    <a:schemeClr val="bg1"/>
                  </a:solidFill>
                  <a:prstDash val="solid"/>
                </a:ln>
                <a:effectLst>
                  <a:outerShdw blurRad="12700" dist="38100" dir="2700000" algn="tl" rotWithShape="0">
                    <a:schemeClr val="bg1">
                      <a:lumMod val="50000"/>
                    </a:schemeClr>
                  </a:outerShdw>
                </a:effectLst>
              </a:rPr>
              <a:t>High Power Rocketry</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6672" y="1856556"/>
            <a:ext cx="3846758" cy="1400530"/>
          </a:xfrm>
        </p:spPr>
        <p:txBody>
          <a:bodyPr>
            <a:noAutofit/>
          </a:bodyPr>
          <a:lstStyle/>
          <a:p>
            <a:r>
              <a:rPr lang="en-US" sz="5400" b="1" cap="none" dirty="0" smtClean="0">
                <a:ln w="9525">
                  <a:solidFill>
                    <a:schemeClr val="bg1"/>
                  </a:solidFill>
                  <a:prstDash val="solid"/>
                </a:ln>
                <a:effectLst>
                  <a:outerShdw blurRad="12700" dist="38100" dir="2700000" algn="tl" rotWithShape="0">
                    <a:schemeClr val="bg1">
                      <a:lumMod val="50000"/>
                    </a:schemeClr>
                  </a:outerShdw>
                </a:effectLst>
              </a:rPr>
              <a:t>Questions?</a:t>
            </a:r>
            <a:endParaRPr lang="en-US" sz="5400" b="1" cap="none" dirty="0">
              <a:ln w="9525">
                <a:solidFill>
                  <a:schemeClr val="bg1"/>
                </a:solidFill>
                <a:prstDash val="solid"/>
              </a:ln>
              <a:effectLst>
                <a:outerShdw blurRad="12700" dist="38100" dir="2700000" algn="tl" rotWithShape="0">
                  <a:schemeClr val="bg1">
                    <a:lumMod val="50000"/>
                  </a:schemeClr>
                </a:outerShdw>
              </a:effectLst>
            </a:endParaRPr>
          </a:p>
        </p:txBody>
      </p:sp>
      <p:grpSp>
        <p:nvGrpSpPr>
          <p:cNvPr id="7" name="Group 6"/>
          <p:cNvGrpSpPr/>
          <p:nvPr/>
        </p:nvGrpSpPr>
        <p:grpSpPr>
          <a:xfrm>
            <a:off x="-1" y="5853722"/>
            <a:ext cx="12192001" cy="1004277"/>
            <a:chOff x="0" y="2667000"/>
            <a:chExt cx="12192001" cy="1524000"/>
          </a:xfrm>
        </p:grpSpPr>
        <p:pic>
          <p:nvPicPr>
            <p:cNvPr id="8"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0"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1485464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9092" y="2839627"/>
            <a:ext cx="6559062"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Name</a:t>
            </a:r>
          </a:p>
          <a:p>
            <a:pPr marL="285750" indent="-285750">
              <a:lnSpc>
                <a:spcPct val="150000"/>
              </a:lnSpc>
              <a:buFont typeface="Arial" panose="020B0604020202020204" pitchFamily="34" charset="0"/>
              <a:buChar char="•"/>
            </a:pP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Why are you interested in joining SEDS?</a:t>
            </a:r>
          </a:p>
        </p:txBody>
      </p:sp>
      <p:sp>
        <p:nvSpPr>
          <p:cNvPr id="12" name="TextBox 11"/>
          <p:cNvSpPr txBox="1"/>
          <p:nvPr/>
        </p:nvSpPr>
        <p:spPr>
          <a:xfrm>
            <a:off x="419092" y="1580805"/>
            <a:ext cx="7913077" cy="1200329"/>
          </a:xfrm>
          <a:prstGeom prst="rect">
            <a:avLst/>
          </a:prstGeom>
          <a:noFill/>
        </p:spPr>
        <p:txBody>
          <a:bodyPr wrap="square" rtlCol="0">
            <a:spAutoFit/>
          </a:bodyPr>
          <a:lstStyle/>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Stop by Kings S172</a:t>
            </a:r>
          </a:p>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Or</a:t>
            </a:r>
          </a:p>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E-mail Thomas Collins at twc1001@wildcats.unh.edu</a:t>
            </a:r>
            <a:endParaRPr lang="en-US" sz="2400" b="1" dirty="0">
              <a:ln w="9525">
                <a:solidFill>
                  <a:schemeClr val="bg1"/>
                </a:solidFill>
                <a:prstDash val="solid"/>
              </a:ln>
              <a:effectLst>
                <a:outerShdw blurRad="12700" dist="38100" dir="2700000" algn="tl" rotWithShape="0">
                  <a:schemeClr val="bg1">
                    <a:lumMod val="50000"/>
                  </a:schemeClr>
                </a:outerShdw>
              </a:effectLst>
              <a:latin typeface="Average"/>
            </a:endParaRPr>
          </a:p>
        </p:txBody>
      </p:sp>
      <p:sp>
        <p:nvSpPr>
          <p:cNvPr id="13" name="TextBox 12"/>
          <p:cNvSpPr txBox="1"/>
          <p:nvPr/>
        </p:nvSpPr>
        <p:spPr>
          <a:xfrm>
            <a:off x="419092" y="729502"/>
            <a:ext cx="9618785" cy="646331"/>
          </a:xfrm>
          <a:prstGeom prst="rect">
            <a:avLst/>
          </a:prstGeom>
          <a:noFill/>
        </p:spPr>
        <p:txBody>
          <a:bodyPr wrap="square" rtlCol="0">
            <a:spAutoFit/>
          </a:bodyPr>
          <a:lstStyle/>
          <a:p>
            <a:r>
              <a:rPr lang="en-US" sz="3600" b="1" dirty="0" smtClean="0">
                <a:ln w="9525">
                  <a:solidFill>
                    <a:schemeClr val="bg1"/>
                  </a:solidFill>
                  <a:prstDash val="solid"/>
                </a:ln>
                <a:effectLst>
                  <a:outerShdw blurRad="12700" dist="38100" dir="2700000" algn="tl" rotWithShape="0">
                    <a:schemeClr val="bg1">
                      <a:lumMod val="50000"/>
                    </a:schemeClr>
                  </a:outerShdw>
                </a:effectLst>
              </a:rPr>
              <a:t>Interested SEDS as your senior project?</a:t>
            </a:r>
            <a:endParaRPr lang="en-US" sz="36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8232" y="1570873"/>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grpSp>
        <p:nvGrpSpPr>
          <p:cNvPr id="18" name="Group 17"/>
          <p:cNvGrpSpPr/>
          <p:nvPr/>
        </p:nvGrpSpPr>
        <p:grpSpPr>
          <a:xfrm>
            <a:off x="-1" y="5853722"/>
            <a:ext cx="12192001" cy="1004277"/>
            <a:chOff x="0" y="2667000"/>
            <a:chExt cx="12192001" cy="1524000"/>
          </a:xfrm>
        </p:grpSpPr>
        <p:pic>
          <p:nvPicPr>
            <p:cNvPr id="19"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1"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2" name="TextBox 1"/>
          <p:cNvSpPr txBox="1"/>
          <p:nvPr/>
        </p:nvSpPr>
        <p:spPr>
          <a:xfrm>
            <a:off x="419092" y="4419600"/>
            <a:ext cx="6943733" cy="369332"/>
          </a:xfrm>
          <a:prstGeom prst="rect">
            <a:avLst/>
          </a:prstGeom>
          <a:noFill/>
        </p:spPr>
        <p:txBody>
          <a:bodyPr wrap="square" rtlCol="0">
            <a:spAutoFit/>
          </a:bodyPr>
          <a:lstStyle/>
          <a:p>
            <a:r>
              <a:rPr lang="en-US" dirty="0" smtClean="0"/>
              <a:t>Contact ASAP – already started</a:t>
            </a:r>
            <a:endParaRPr lang="en-US" dirty="0"/>
          </a:p>
        </p:txBody>
      </p:sp>
    </p:spTree>
    <p:extLst>
      <p:ext uri="{BB962C8B-B14F-4D97-AF65-F5344CB8AC3E}">
        <p14:creationId xmlns:p14="http://schemas.microsoft.com/office/powerpoint/2010/main" val="272639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39610" y="2685293"/>
            <a:ext cx="5512777" cy="923330"/>
          </a:xfrm>
          <a:prstGeom prst="rect">
            <a:avLst/>
          </a:prstGeom>
          <a:noFill/>
        </p:spPr>
        <p:txBody>
          <a:bodyPr wrap="square" rtlCol="0">
            <a:spAutoFit/>
          </a:bodyPr>
          <a:lstStyle/>
          <a:p>
            <a:r>
              <a:rPr lang="en-US" dirty="0">
                <a:hlinkClick r:id="rId2"/>
              </a:rPr>
              <a:t>https://</a:t>
            </a:r>
            <a:r>
              <a:rPr lang="en-US" dirty="0" smtClean="0">
                <a:hlinkClick r:id="rId2"/>
              </a:rPr>
              <a:t>www.youtube.com/watch?v=b7orLTpm6tk</a:t>
            </a:r>
            <a:endParaRPr lang="en-US" dirty="0" smtClean="0"/>
          </a:p>
          <a:p>
            <a:endParaRPr lang="en-US" dirty="0"/>
          </a:p>
          <a:p>
            <a:r>
              <a:rPr lang="en-US" dirty="0">
                <a:hlinkClick r:id="rId3"/>
              </a:rPr>
              <a:t>https://www.youtube.com/watch?v=wvJ64NYke1E</a:t>
            </a:r>
            <a:endParaRPr lang="en-US" dirty="0"/>
          </a:p>
        </p:txBody>
      </p:sp>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1422701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86" y="-158658"/>
            <a:ext cx="10515600" cy="13255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What is UNH SEDS?</a:t>
            </a:r>
          </a:p>
        </p:txBody>
      </p:sp>
      <p:sp>
        <p:nvSpPr>
          <p:cNvPr id="3" name="Content Placeholder 2"/>
          <p:cNvSpPr>
            <a:spLocks noGrp="1"/>
          </p:cNvSpPr>
          <p:nvPr>
            <p:ph idx="1"/>
          </p:nvPr>
        </p:nvSpPr>
        <p:spPr>
          <a:xfrm>
            <a:off x="212725" y="847909"/>
            <a:ext cx="10515600" cy="2871238"/>
          </a:xfrm>
        </p:spPr>
        <p:txBody>
          <a:bodyPr>
            <a:normAutofit/>
          </a:bodyPr>
          <a:lstStyle/>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UNH SEDS (Students for the Exploration and Development of Space)</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Rocketry Organization</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Founded 2017</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Competing in Spaceport America Cup 2020 in New Mexico</a:t>
            </a:r>
            <a:endParaRPr lang="en-US" b="1" dirty="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endParaRP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1" y="5853722"/>
            <a:ext cx="12192001" cy="1004277"/>
            <a:chOff x="0" y="2667000"/>
            <a:chExt cx="12192001" cy="1524000"/>
          </a:xfrm>
        </p:grpSpPr>
        <p:pic>
          <p:nvPicPr>
            <p:cNvPr id="1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506" y="2878148"/>
            <a:ext cx="4126703" cy="2751135"/>
          </a:xfrm>
          <a:prstGeom prst="rect">
            <a:avLst/>
          </a:prstGeom>
        </p:spPr>
      </p:pic>
      <p:pic>
        <p:nvPicPr>
          <p:cNvPr id="1028" name="Picture 4" descr="https://lh3.googleusercontent.com/joNQFibkio_oHP66F1A805qDvXJbKQU4Y4slQvwZffxXj2PGSz4ICc6mXk3ROc9tki4FMC7H3lBlNpC9E5R4poX9PsTnYT4TTfFo8yUqVCrIhgm6ASMWfoJ413czfO8MMMR4gJQsnv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0075" y="2878148"/>
            <a:ext cx="3651250" cy="273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8538" y="1656537"/>
            <a:ext cx="7197726" cy="2421464"/>
          </a:xfrm>
        </p:spPr>
        <p:txBody>
          <a:bodyPr>
            <a:normAutofit/>
          </a:bodyPr>
          <a:lstStyle/>
          <a:p>
            <a:pPr algn="ctr"/>
            <a:r>
              <a:rPr lang="en-US" sz="6000" b="1" cap="none" dirty="0">
                <a:ln w="9525">
                  <a:solidFill>
                    <a:schemeClr val="bg1"/>
                  </a:solidFill>
                  <a:prstDash val="solid"/>
                </a:ln>
                <a:effectLst>
                  <a:outerShdw blurRad="12700" dist="38100" dir="2700000" algn="tl" rotWithShape="0">
                    <a:schemeClr val="bg1">
                      <a:lumMod val="50000"/>
                    </a:schemeClr>
                  </a:outerShdw>
                </a:effectLst>
              </a:rPr>
              <a:t>Senior Design</a:t>
            </a:r>
          </a:p>
        </p:txBody>
      </p:sp>
      <p:sp>
        <p:nvSpPr>
          <p:cNvPr id="3" name="Subtitle 2"/>
          <p:cNvSpPr>
            <a:spLocks noGrp="1"/>
          </p:cNvSpPr>
          <p:nvPr>
            <p:ph type="subTitle" idx="1"/>
          </p:nvPr>
        </p:nvSpPr>
        <p:spPr>
          <a:xfrm>
            <a:off x="4718538" y="4078001"/>
            <a:ext cx="7197726" cy="1405467"/>
          </a:xfrm>
        </p:spPr>
        <p:txBody>
          <a:bodyPr/>
          <a:lstStyle/>
          <a:p>
            <a:pPr algn="ctr"/>
            <a:r>
              <a:rPr lang="en-US" sz="2400" b="1" cap="none" dirty="0">
                <a:ln w="9525">
                  <a:solidFill>
                    <a:schemeClr val="bg1"/>
                  </a:solidFill>
                  <a:prstDash val="solid"/>
                </a:ln>
                <a:effectLst>
                  <a:outerShdw blurRad="12700" dist="38100" dir="2700000" algn="tl" rotWithShape="0">
                    <a:schemeClr val="bg1">
                      <a:lumMod val="50000"/>
                    </a:schemeClr>
                  </a:outerShdw>
                </a:effectLst>
              </a:rPr>
              <a:t>Hybrid </a:t>
            </a:r>
            <a:r>
              <a:rPr lang="en-US" sz="2400" b="1" cap="none" dirty="0" smtClean="0">
                <a:ln w="9525">
                  <a:solidFill>
                    <a:schemeClr val="bg1"/>
                  </a:solidFill>
                  <a:prstDash val="solid"/>
                </a:ln>
                <a:effectLst>
                  <a:outerShdw blurRad="12700" dist="38100" dir="2700000" algn="tl" rotWithShape="0">
                    <a:schemeClr val="bg1">
                      <a:lumMod val="50000"/>
                    </a:schemeClr>
                  </a:outerShdw>
                </a:effectLst>
              </a:rPr>
              <a:t>Rocket </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a:p>
            <a:pPr algn="ctr"/>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4172686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fontScale="92500" lnSpcReduction="10000"/>
          </a:bodyPr>
          <a:lstStyle/>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Students for the Exploration and Development of Space (SEDS)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Third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year organization</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a:t>
            </a:r>
            <a:endPar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endParaRP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Applying rocket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mechanics from last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two years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knowledge</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Spaceport America Cup - June 2020 in Las Cruces, New Mexico</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10,000 </a:t>
            </a:r>
            <a:r>
              <a:rPr lang="en-US" b="1" kern="0" dirty="0" err="1">
                <a:ln w="9525">
                  <a:solidFill>
                    <a:schemeClr val="bg1"/>
                  </a:solidFill>
                  <a:prstDash val="solid"/>
                </a:ln>
                <a:effectLst>
                  <a:outerShdw blurRad="12700" dist="38100" dir="2700000" algn="tl" rotWithShape="0">
                    <a:schemeClr val="bg1">
                      <a:lumMod val="50000"/>
                    </a:schemeClr>
                  </a:outerShdw>
                </a:effectLst>
                <a:latin typeface="Average"/>
                <a:sym typeface="Average"/>
              </a:rPr>
              <a:t>ft</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altitude student researched and developed hybrid class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Target apogee 10,000 feet </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Build, test</a:t>
            </a: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analyze, </a:t>
            </a:r>
            <a:r>
              <a:rPr lang="en-US" sz="1800"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optimize</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Need people who understand manufacturing techniques as well as proficient in FEA/Solidworks</a:t>
            </a:r>
            <a:endPar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endParaRP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215657"/>
            <a:ext cx="6546850" cy="1381125"/>
          </a:xfrm>
        </p:spPr>
        <p:txBody>
          <a:bodyPr>
            <a:normAutofit fontScale="85000" lnSpcReduction="10000"/>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Oxide</a:t>
            </a:r>
          </a:p>
          <a:p>
            <a:pPr marL="171450" lvl="0" indent="0" defTabSz="914400">
              <a:lnSpc>
                <a:spcPct val="115000"/>
              </a:lnSpc>
              <a:buClr>
                <a:srgbClr val="FFFFFF"/>
              </a:buClr>
              <a:buSzPts val="1800"/>
              <a:buNone/>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	Hydroxyl-terminated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polybutadiene</a:t>
            </a:r>
          </a:p>
          <a:p>
            <a:endParaRPr lang="en-US" dirty="0"/>
          </a:p>
        </p:txBody>
      </p:sp>
      <p:pic>
        <p:nvPicPr>
          <p:cNvPr id="8" name="Google Shape;84;p15"/>
          <p:cNvPicPr preferRelativeResize="0"/>
          <p:nvPr/>
        </p:nvPicPr>
        <p:blipFill>
          <a:blip r:embed="rId2">
            <a:alphaModFix/>
          </a:blip>
          <a:stretch>
            <a:fillRect/>
          </a:stretch>
        </p:blipFill>
        <p:spPr>
          <a:xfrm>
            <a:off x="8321372" y="1270378"/>
            <a:ext cx="1645870" cy="415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75;p15"/>
          <p:cNvSpPr txBox="1"/>
          <p:nvPr/>
        </p:nvSpPr>
        <p:spPr>
          <a:xfrm>
            <a:off x="7236598" y="1437043"/>
            <a:ext cx="1158425" cy="278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Nose Cone</a:t>
            </a:r>
            <a:endParaRPr kumimoji="0"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0" name="Google Shape;77;p15"/>
          <p:cNvSpPr txBox="1"/>
          <p:nvPr/>
        </p:nvSpPr>
        <p:spPr>
          <a:xfrm>
            <a:off x="7435472" y="3033235"/>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Oxidizer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1" name="Rectangle 10"/>
          <p:cNvSpPr/>
          <p:nvPr/>
        </p:nvSpPr>
        <p:spPr>
          <a:xfrm>
            <a:off x="7127665" y="3403401"/>
            <a:ext cx="1151277"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rPr>
              <a:t>Injector Plate</a:t>
            </a:r>
          </a:p>
        </p:txBody>
      </p:sp>
      <p:sp>
        <p:nvSpPr>
          <p:cNvPr id="12" name="Google Shape;80;p15"/>
          <p:cNvSpPr txBox="1"/>
          <p:nvPr/>
        </p:nvSpPr>
        <p:spPr>
          <a:xfrm>
            <a:off x="7200967" y="4654403"/>
            <a:ext cx="1120405" cy="44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Stabilization Fins</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3" name="Rectangle 12"/>
          <p:cNvSpPr/>
          <p:nvPr/>
        </p:nvSpPr>
        <p:spPr>
          <a:xfrm>
            <a:off x="10259279" y="3290974"/>
            <a:ext cx="137409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Centering Rings</a:t>
            </a:r>
          </a:p>
        </p:txBody>
      </p:sp>
      <p:sp>
        <p:nvSpPr>
          <p:cNvPr id="14" name="Google Shape;78;p15"/>
          <p:cNvSpPr txBox="1"/>
          <p:nvPr/>
        </p:nvSpPr>
        <p:spPr>
          <a:xfrm>
            <a:off x="10263026" y="4054208"/>
            <a:ext cx="1277163" cy="151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Combustion Chamber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5" name="Rectangle 14"/>
          <p:cNvSpPr/>
          <p:nvPr/>
        </p:nvSpPr>
        <p:spPr>
          <a:xfrm>
            <a:off x="10696639" y="5264251"/>
            <a:ext cx="67197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Times New Roman" panose="02020603050405020304" pitchFamily="18" charset="0"/>
              </a:rPr>
              <a:t>Nozzle</a:t>
            </a:r>
          </a:p>
        </p:txBody>
      </p:sp>
      <p:sp>
        <p:nvSpPr>
          <p:cNvPr id="16" name="Rectangle 15"/>
          <p:cNvSpPr/>
          <p:nvPr/>
        </p:nvSpPr>
        <p:spPr>
          <a:xfrm>
            <a:off x="10263026" y="2196633"/>
            <a:ext cx="92685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Parachute</a:t>
            </a:r>
          </a:p>
        </p:txBody>
      </p:sp>
      <p:cxnSp>
        <p:nvCxnSpPr>
          <p:cNvPr id="17" name="Google Shape;85;p15"/>
          <p:cNvCxnSpPr/>
          <p:nvPr/>
        </p:nvCxnSpPr>
        <p:spPr>
          <a:xfrm flipV="1">
            <a:off x="8395023" y="1618240"/>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342343" y="3222910"/>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277925" y="3839730"/>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662882" y="5141401"/>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649875" y="2319471"/>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682446" y="3429474"/>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368768" y="4271885"/>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653948" y="5402751"/>
            <a:ext cx="1024294" cy="1"/>
          </a:xfrm>
          <a:prstGeom prst="straightConnector1">
            <a:avLst/>
          </a:prstGeom>
          <a:noFill/>
          <a:ln w="28575" cap="flat" cmpd="sng">
            <a:solidFill>
              <a:srgbClr val="FF0000"/>
            </a:solidFill>
            <a:prstDash val="solid"/>
            <a:round/>
            <a:headEnd type="none" w="med" len="med"/>
            <a:tailEnd type="triangle" w="med" len="med"/>
          </a:ln>
        </p:spPr>
      </p:cxnSp>
      <p:pic>
        <p:nvPicPr>
          <p:cNvPr id="2050" name="Picture 2" descr="Rocket Break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73" y="2795252"/>
            <a:ext cx="6575223" cy="262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368546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98478" y="2189284"/>
            <a:ext cx="2094999" cy="3370038"/>
          </a:xfrm>
        </p:spPr>
      </p:pic>
      <p:pic>
        <p:nvPicPr>
          <p:cNvPr id="8" name="Full Motion Study">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l="21273"/>
          <a:stretch/>
        </p:blipFill>
        <p:spPr>
          <a:xfrm>
            <a:off x="4210659" y="2189284"/>
            <a:ext cx="7168541" cy="3370038"/>
          </a:xfrm>
        </p:spPr>
      </p:pic>
      <p:sp>
        <p:nvSpPr>
          <p:cNvPr id="7" name="Rectangle 6"/>
          <p:cNvSpPr/>
          <p:nvPr/>
        </p:nvSpPr>
        <p:spPr>
          <a:xfrm>
            <a:off x="422532" y="1027113"/>
            <a:ext cx="10066691" cy="92333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Being able to control flight path of the rocket</a:t>
            </a:r>
            <a:r>
              <a:rPr kumimoji="0" lang="en-US" sz="1800" b="1" i="0" u="none" strike="noStrike" kern="0" normalizeH="0" baseline="0" noProof="0" dirty="0" smtClean="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a:t>
            </a:r>
            <a:endPar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Eventually get rid of rocket body fins to cut down weight of the rocket. </a:t>
            </a:r>
            <a:endParaRPr kumimoji="0" lang="en-US" sz="18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entury Gothic" panose="020B0502020202020204"/>
              <a:ea typeface="+mn-ea"/>
              <a:cs typeface="+mn-cs"/>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70563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smtClean="0">
                <a:ln w="9525">
                  <a:solidFill>
                    <a:schemeClr val="bg1"/>
                  </a:solidFill>
                  <a:prstDash val="solid"/>
                </a:ln>
                <a:effectLst>
                  <a:outerShdw blurRad="12700" dist="38100" dir="2700000" algn="tl" rotWithShape="0">
                    <a:schemeClr val="bg1">
                      <a:lumMod val="50000"/>
                    </a:schemeClr>
                  </a:outerShdw>
                </a:effectLst>
                <a:latin typeface="+mn-lt"/>
              </a:rPr>
              <a:t>SpaceVision</a:t>
            </a:r>
            <a:endParaRPr lang="en-US" b="1" cap="none" dirty="0">
              <a:ln w="9525">
                <a:solidFill>
                  <a:schemeClr val="bg1"/>
                </a:solidFill>
                <a:prstDash val="solid"/>
              </a:ln>
              <a:effectLst>
                <a:outerShdw blurRad="12700" dist="38100" dir="2700000" algn="tl" rotWithShape="0">
                  <a:schemeClr val="bg1">
                    <a:lumMod val="50000"/>
                  </a:schemeClr>
                </a:outerShdw>
              </a:effectLst>
              <a:latin typeface="+mn-lt"/>
            </a:endParaRP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SEDS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USA hosts a national conference every year called ‘SpaceVision’ where many of the various SEDS chapters congregate to network and listen to speakers. This year, it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will be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on November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2019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in Arizona State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University. We brought 16 of our members to take part in the 2018 SpaceVision located in San Diego California. </a:t>
            </a:r>
            <a:endParaRPr lang="en-US" b="1" dirty="0">
              <a:ln w="9525">
                <a:solidFill>
                  <a:schemeClr val="bg1"/>
                </a:solidFill>
                <a:prstDash val="solid"/>
              </a:ln>
              <a:effectLst>
                <a:outerShdw blurRad="12700" dist="38100" dir="2700000" algn="tl" rotWithShape="0">
                  <a:schemeClr val="bg1">
                    <a:lumMod val="50000"/>
                  </a:schemeClr>
                </a:outerShdw>
              </a:effectLst>
              <a:latin typeface="Average"/>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804588"/>
            <a:ext cx="10131425" cy="1456267"/>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Future Obstacles/ Challenges </a:t>
            </a:r>
          </a:p>
        </p:txBody>
      </p:sp>
      <p:sp>
        <p:nvSpPr>
          <p:cNvPr id="3" name="Content Placeholder 2"/>
          <p:cNvSpPr>
            <a:spLocks noGrp="1"/>
          </p:cNvSpPr>
          <p:nvPr>
            <p:ph idx="1"/>
          </p:nvPr>
        </p:nvSpPr>
        <p:spPr>
          <a:xfrm>
            <a:off x="685798" y="1952098"/>
            <a:ext cx="10131425" cy="3649133"/>
          </a:xfrm>
        </p:spPr>
        <p:txBody>
          <a:bodyPr/>
          <a:lstStyle/>
          <a:p>
            <a:pPr marL="457200" lvl="0" defTabSz="914400">
              <a:lnSpc>
                <a:spcPct val="115000"/>
              </a:lnSpc>
              <a:spcBef>
                <a:spcPts val="0"/>
              </a:spcBef>
              <a:buClr>
                <a:srgbClr val="FFFFFF"/>
              </a:buClr>
              <a:buSzPts val="1800"/>
              <a:buFont typeface="Average"/>
              <a:buChar char="●"/>
            </a:pPr>
            <a:r>
              <a:rPr lang="en-US" sz="18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Completion of our hybrid rocket engine</a:t>
            </a:r>
          </a:p>
          <a:p>
            <a:pPr marL="457200" lvl="0" defTabSz="914400">
              <a:lnSpc>
                <a:spcPct val="115000"/>
              </a:lnSpc>
              <a:spcBef>
                <a:spcPts val="0"/>
              </a:spcBef>
              <a:buClr>
                <a:srgbClr val="FFFFFF"/>
              </a:buClr>
              <a:buSzPts val="1800"/>
              <a:buFont typeface="Average"/>
              <a:buChar char="●"/>
            </a:pPr>
            <a:r>
              <a:rPr lang="en-US"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Complete integration of all electronic / avionic parts into a rocket</a:t>
            </a:r>
            <a:endParaRPr lang="en-US" sz="18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18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Gimbal System / Thrust vectoring</a:t>
            </a:r>
            <a:endPar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Safety!</a:t>
            </a:r>
          </a:p>
          <a:p>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4061485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2579</TotalTime>
  <Words>531</Words>
  <Application>Microsoft Office PowerPoint</Application>
  <PresentationFormat>Widescreen</PresentationFormat>
  <Paragraphs>80</Paragraphs>
  <Slides>11</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Average</vt:lpstr>
      <vt:lpstr>Calibri</vt:lpstr>
      <vt:lpstr>Calisto MT</vt:lpstr>
      <vt:lpstr>Century Gothic</vt:lpstr>
      <vt:lpstr>Times New Roman</vt:lpstr>
      <vt:lpstr>Trebuchet MS</vt:lpstr>
      <vt:lpstr>Wingdings 2</vt:lpstr>
      <vt:lpstr>Slate</vt:lpstr>
      <vt:lpstr>UNH SEDS</vt:lpstr>
      <vt:lpstr>PowerPoint Presentation</vt:lpstr>
      <vt:lpstr>What is UNH SEDS?</vt:lpstr>
      <vt:lpstr>Senior Design</vt:lpstr>
      <vt:lpstr>Project Overview </vt:lpstr>
      <vt:lpstr>What is a Hybrid Engine Rocket?</vt:lpstr>
      <vt:lpstr>Gimbal System </vt:lpstr>
      <vt:lpstr>SpaceVision</vt:lpstr>
      <vt:lpstr>Future Obstacles/ Challenges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31</cp:revision>
  <dcterms:created xsi:type="dcterms:W3CDTF">2019-04-03T21:17:49Z</dcterms:created>
  <dcterms:modified xsi:type="dcterms:W3CDTF">2019-08-30T15:01:18Z</dcterms:modified>
</cp:coreProperties>
</file>